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B0604020202020204" charset="0"/>
      <p:regular r:id="rId17"/>
      <p:bold r:id="rId18"/>
      <p:italic r:id="rId19"/>
      <p:boldItalic r:id="rId20"/>
    </p:embeddedFont>
    <p:embeddedFont>
      <p:font typeface="Raleway"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B125F-3465-4AF0-8867-D01FB16CDE76}">
  <a:tblStyle styleId="{3A4B125F-3465-4AF0-8867-D01FB16CDE76}"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D54E40-E331-4C5A-81BE-041A27906E2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610cd01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7610cd01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7610cd01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7610cd01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7610cd01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7610cd01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761b788a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761b788a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4f483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4f483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74202c1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74202c1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7610cd01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7610cd01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7610cd01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7610cd01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7610cd0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7610cd0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610cd0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610cd0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7610cd01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7610cd01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7610cd01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7610cd0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7610cd01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7610cd01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47500" y="1378350"/>
            <a:ext cx="8520600" cy="23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Predicting Boston Housing attributes using Data Science Models  </a:t>
            </a:r>
            <a:endParaRPr b="0" dirty="0"/>
          </a:p>
        </p:txBody>
      </p:sp>
      <p:sp>
        <p:nvSpPr>
          <p:cNvPr id="87" name="Google Shape;87;p13"/>
          <p:cNvSpPr txBox="1">
            <a:spLocks noGrp="1"/>
          </p:cNvSpPr>
          <p:nvPr>
            <p:ph type="subTitle" idx="1"/>
          </p:nvPr>
        </p:nvSpPr>
        <p:spPr>
          <a:xfrm>
            <a:off x="311700" y="378370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By: Tanmay Gupta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632625" y="568300"/>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Radial Kernel </a:t>
            </a:r>
            <a:endParaRPr/>
          </a:p>
        </p:txBody>
      </p:sp>
      <p:sp>
        <p:nvSpPr>
          <p:cNvPr id="161" name="Google Shape;161;p22"/>
          <p:cNvSpPr txBox="1">
            <a:spLocks noGrp="1"/>
          </p:cNvSpPr>
          <p:nvPr>
            <p:ph type="body" idx="1"/>
          </p:nvPr>
        </p:nvSpPr>
        <p:spPr>
          <a:xfrm>
            <a:off x="632625" y="1441200"/>
            <a:ext cx="3433800" cy="3629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SVM model fits a margin around the hyperplane and then predicts the values. </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The Parameters are tuned to predict the value of medv on our data.</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304800" algn="l" rtl="0">
              <a:spcBef>
                <a:spcPts val="0"/>
              </a:spcBef>
              <a:spcAft>
                <a:spcPts val="0"/>
              </a:spcAft>
              <a:buClr>
                <a:srgbClr val="000000"/>
              </a:buClr>
              <a:buSzPts val="12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The red line in the bottom graph shows the variation of our predicted values to the actual values in our data. </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We find the number of support vectors with 206 support vectors and sampling with 10-fold cross validation  </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Our SVM improves when we fine tune our parameters with 269 support vectors which provides us with a lower gamma.</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It's evident that the radial kernel is better than the Linear as it fits more data attributes. </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Times New Roman" panose="02020603050405020304" pitchFamily="18" charset="0"/>
                <a:ea typeface="Arial"/>
                <a:cs typeface="Times New Roman" panose="02020603050405020304" pitchFamily="18" charset="0"/>
                <a:sym typeface="Arial"/>
              </a:rPr>
              <a:t>Optimal model had a gamma of 0.1 and a cost of 5 </a:t>
            </a:r>
            <a:endParaRPr sz="11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162" name="Google Shape;162;p22"/>
          <p:cNvPicPr preferRelativeResize="0"/>
          <p:nvPr/>
        </p:nvPicPr>
        <p:blipFill>
          <a:blip r:embed="rId3">
            <a:alphaModFix/>
          </a:blip>
          <a:stretch>
            <a:fillRect/>
          </a:stretch>
        </p:blipFill>
        <p:spPr>
          <a:xfrm>
            <a:off x="5494488" y="2891925"/>
            <a:ext cx="3649525" cy="2251575"/>
          </a:xfrm>
          <a:prstGeom prst="rect">
            <a:avLst/>
          </a:prstGeom>
          <a:noFill/>
          <a:ln>
            <a:noFill/>
          </a:ln>
        </p:spPr>
      </p:pic>
      <p:pic>
        <p:nvPicPr>
          <p:cNvPr id="163" name="Google Shape;163;p22"/>
          <p:cNvPicPr preferRelativeResize="0"/>
          <p:nvPr/>
        </p:nvPicPr>
        <p:blipFill>
          <a:blip r:embed="rId4">
            <a:alphaModFix/>
          </a:blip>
          <a:stretch>
            <a:fillRect/>
          </a:stretch>
        </p:blipFill>
        <p:spPr>
          <a:xfrm>
            <a:off x="6290075" y="471500"/>
            <a:ext cx="2518175" cy="255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KNN </a:t>
            </a:r>
            <a:endParaRPr dirty="0"/>
          </a:p>
        </p:txBody>
      </p:sp>
      <p:sp>
        <p:nvSpPr>
          <p:cNvPr id="169" name="Google Shape;169;p23"/>
          <p:cNvSpPr txBox="1">
            <a:spLocks noGrp="1"/>
          </p:cNvSpPr>
          <p:nvPr>
            <p:ph type="body" idx="1"/>
          </p:nvPr>
        </p:nvSpPr>
        <p:spPr>
          <a:xfrm>
            <a:off x="729450" y="2078875"/>
            <a:ext cx="35469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600" dirty="0">
                <a:latin typeface="Times New Roman" panose="02020603050405020304" pitchFamily="18" charset="0"/>
                <a:cs typeface="Times New Roman" panose="02020603050405020304" pitchFamily="18" charset="0"/>
              </a:rPr>
              <a:t>K Nearest neighbors was sampled with 404 samples and 13 predictors  and a knn= 5 was chosen</a:t>
            </a:r>
            <a:endParaRPr sz="1600" dirty="0">
              <a:latin typeface="Times New Roman" panose="02020603050405020304" pitchFamily="18" charset="0"/>
              <a:cs typeface="Times New Roman" panose="02020603050405020304" pitchFamily="18" charset="0"/>
            </a:endParaRPr>
          </a:p>
          <a:p>
            <a:pPr marL="457200" lvl="0" indent="-311150" algn="l" rtl="0">
              <a:spcBef>
                <a:spcPts val="0"/>
              </a:spcBef>
              <a:spcAft>
                <a:spcPts val="0"/>
              </a:spcAft>
              <a:buSzPts val="1300"/>
              <a:buChar char="●"/>
            </a:pPr>
            <a:r>
              <a:rPr lang="en" sz="1600" dirty="0">
                <a:latin typeface="Times New Roman" panose="02020603050405020304" pitchFamily="18" charset="0"/>
                <a:cs typeface="Times New Roman" panose="02020603050405020304" pitchFamily="18" charset="0"/>
              </a:rPr>
              <a:t> Tuning of data was done by training our model using ‘train’ in caret library </a:t>
            </a:r>
            <a:endParaRPr sz="1600" dirty="0">
              <a:latin typeface="Times New Roman" panose="02020603050405020304" pitchFamily="18" charset="0"/>
              <a:cs typeface="Times New Roman" panose="02020603050405020304" pitchFamily="18" charset="0"/>
            </a:endParaRPr>
          </a:p>
          <a:p>
            <a:pPr marL="457200" lvl="0" indent="-311150" algn="l" rtl="0">
              <a:spcBef>
                <a:spcPts val="0"/>
              </a:spcBef>
              <a:spcAft>
                <a:spcPts val="0"/>
              </a:spcAft>
              <a:buSzPts val="1300"/>
              <a:buChar char="●"/>
            </a:pPr>
            <a:r>
              <a:rPr lang="en" sz="1600" dirty="0">
                <a:latin typeface="Times New Roman" panose="02020603050405020304" pitchFamily="18" charset="0"/>
                <a:cs typeface="Times New Roman" panose="02020603050405020304" pitchFamily="18" charset="0"/>
              </a:rPr>
              <a:t> RMSE was also used to select the best K </a:t>
            </a:r>
            <a:endParaRPr sz="1600" dirty="0">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endParaRPr sz="1600" dirty="0">
              <a:latin typeface="Times New Roman" panose="02020603050405020304" pitchFamily="18" charset="0"/>
              <a:cs typeface="Times New Roman" panose="02020603050405020304" pitchFamily="18" charset="0"/>
            </a:endParaRPr>
          </a:p>
        </p:txBody>
      </p:sp>
      <p:graphicFrame>
        <p:nvGraphicFramePr>
          <p:cNvPr id="170" name="Google Shape;170;p23"/>
          <p:cNvGraphicFramePr/>
          <p:nvPr/>
        </p:nvGraphicFramePr>
        <p:xfrm>
          <a:off x="4860200" y="958500"/>
          <a:ext cx="4057650" cy="1021080"/>
        </p:xfrm>
        <a:graphic>
          <a:graphicData uri="http://schemas.openxmlformats.org/drawingml/2006/table">
            <a:tbl>
              <a:tblPr>
                <a:noFill/>
                <a:tableStyleId>{3A4B125F-3465-4AF0-8867-D01FB16CDE76}</a:tableStyleId>
              </a:tblPr>
              <a:tblGrid>
                <a:gridCol w="131445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b="1"/>
                    </a:p>
                  </a:txBody>
                  <a:tcPr marL="63500" marR="63500" marT="63500" marB="63500">
                    <a:solidFill>
                      <a:srgbClr val="A4C2F4"/>
                    </a:solidFill>
                  </a:tcPr>
                </a:tc>
                <a:tc>
                  <a:txBody>
                    <a:bodyPr/>
                    <a:lstStyle/>
                    <a:p>
                      <a:pPr marL="0" lvl="0" indent="0" algn="ctr" rtl="0">
                        <a:spcBef>
                          <a:spcPts val="0"/>
                        </a:spcBef>
                        <a:spcAft>
                          <a:spcPts val="0"/>
                        </a:spcAft>
                        <a:buNone/>
                      </a:pPr>
                      <a:r>
                        <a:rPr lang="en" b="1"/>
                        <a:t>Actual</a:t>
                      </a:r>
                      <a:endParaRPr b="1"/>
                    </a:p>
                  </a:txBody>
                  <a:tcPr marL="63500" marR="63500" marT="63500" marB="63500">
                    <a:solidFill>
                      <a:srgbClr val="A4C2F4"/>
                    </a:solidFill>
                  </a:tcPr>
                </a:tc>
                <a:tc>
                  <a:txBody>
                    <a:bodyPr/>
                    <a:lstStyle/>
                    <a:p>
                      <a:pPr marL="0" lvl="0" indent="0" algn="ctr" rtl="0">
                        <a:spcBef>
                          <a:spcPts val="0"/>
                        </a:spcBef>
                        <a:spcAft>
                          <a:spcPts val="0"/>
                        </a:spcAft>
                        <a:buNone/>
                      </a:pPr>
                      <a:r>
                        <a:rPr lang="en" b="1"/>
                        <a:t>Predictors</a:t>
                      </a:r>
                      <a:endParaRPr b="1"/>
                    </a:p>
                  </a:txBody>
                  <a:tcPr marL="63500" marR="63500" marT="63500" marB="63500">
                    <a:solidFill>
                      <a:srgbClr val="A4C2F4"/>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b="1"/>
                        <a:t>Actual</a:t>
                      </a:r>
                      <a:endParaRPr b="1"/>
                    </a:p>
                  </a:txBody>
                  <a:tcPr marL="63500" marR="63500" marT="63500" marB="63500">
                    <a:solidFill>
                      <a:srgbClr val="D5A6BD"/>
                    </a:solidFill>
                  </a:tcPr>
                </a:tc>
                <a:tc>
                  <a:txBody>
                    <a:bodyPr/>
                    <a:lstStyle/>
                    <a:p>
                      <a:pPr marL="0" lvl="0" indent="0" algn="ctr" rtl="0">
                        <a:spcBef>
                          <a:spcPts val="0"/>
                        </a:spcBef>
                        <a:spcAft>
                          <a:spcPts val="0"/>
                        </a:spcAft>
                        <a:buNone/>
                      </a:pPr>
                      <a:r>
                        <a:rPr lang="en" b="1" u="sng"/>
                        <a:t>1.00</a:t>
                      </a:r>
                      <a:endParaRPr b="1" u="sng"/>
                    </a:p>
                  </a:txBody>
                  <a:tcPr marL="63500" marR="63500" marT="63500" marB="63500">
                    <a:solidFill>
                      <a:srgbClr val="D9D2E9"/>
                    </a:solidFill>
                  </a:tcPr>
                </a:tc>
                <a:tc>
                  <a:txBody>
                    <a:bodyPr/>
                    <a:lstStyle/>
                    <a:p>
                      <a:pPr marL="0" lvl="0" indent="0" algn="ctr" rtl="0">
                        <a:spcBef>
                          <a:spcPts val="0"/>
                        </a:spcBef>
                        <a:spcAft>
                          <a:spcPts val="0"/>
                        </a:spcAft>
                        <a:buNone/>
                      </a:pPr>
                      <a:r>
                        <a:rPr lang="en" b="1" u="sng"/>
                        <a:t>.88</a:t>
                      </a:r>
                      <a:endParaRPr b="1" u="sng"/>
                    </a:p>
                  </a:txBody>
                  <a:tcPr marL="63500" marR="63500" marT="63500" marB="63500">
                    <a:solidFill>
                      <a:srgbClr val="D9D2E9"/>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b="1"/>
                        <a:t>Predictors</a:t>
                      </a:r>
                      <a:endParaRPr b="1"/>
                    </a:p>
                  </a:txBody>
                  <a:tcPr marL="63500" marR="63500" marT="63500" marB="63500">
                    <a:solidFill>
                      <a:srgbClr val="D5A6BD"/>
                    </a:solidFill>
                  </a:tcPr>
                </a:tc>
                <a:tc>
                  <a:txBody>
                    <a:bodyPr/>
                    <a:lstStyle/>
                    <a:p>
                      <a:pPr marL="0" lvl="0" indent="0" algn="ctr" rtl="0">
                        <a:spcBef>
                          <a:spcPts val="0"/>
                        </a:spcBef>
                        <a:spcAft>
                          <a:spcPts val="0"/>
                        </a:spcAft>
                        <a:buNone/>
                      </a:pPr>
                      <a:r>
                        <a:rPr lang="en" b="1" u="sng"/>
                        <a:t>.88</a:t>
                      </a:r>
                      <a:endParaRPr b="1" u="sng"/>
                    </a:p>
                  </a:txBody>
                  <a:tcPr marL="63500" marR="63500" marT="63500" marB="63500">
                    <a:solidFill>
                      <a:srgbClr val="D9D2E9"/>
                    </a:solidFill>
                  </a:tcPr>
                </a:tc>
                <a:tc>
                  <a:txBody>
                    <a:bodyPr/>
                    <a:lstStyle/>
                    <a:p>
                      <a:pPr marL="0" lvl="0" indent="0" algn="ctr" rtl="0">
                        <a:spcBef>
                          <a:spcPts val="0"/>
                        </a:spcBef>
                        <a:spcAft>
                          <a:spcPts val="0"/>
                        </a:spcAft>
                        <a:buNone/>
                      </a:pPr>
                      <a:r>
                        <a:rPr lang="en" b="1" u="sng"/>
                        <a:t>1.00</a:t>
                      </a:r>
                      <a:endParaRPr b="1" u="sng"/>
                    </a:p>
                  </a:txBody>
                  <a:tcPr marL="63500" marR="63500" marT="63500" marB="63500">
                    <a:solidFill>
                      <a:srgbClr val="D9D2E9"/>
                    </a:solidFill>
                  </a:tcPr>
                </a:tc>
                <a:extLst>
                  <a:ext uri="{0D108BD9-81ED-4DB2-BD59-A6C34878D82A}">
                    <a16:rowId xmlns:a16="http://schemas.microsoft.com/office/drawing/2014/main" val="10002"/>
                  </a:ext>
                </a:extLst>
              </a:tr>
            </a:tbl>
          </a:graphicData>
        </a:graphic>
      </p:graphicFrame>
      <p:graphicFrame>
        <p:nvGraphicFramePr>
          <p:cNvPr id="171" name="Google Shape;171;p23"/>
          <p:cNvGraphicFramePr/>
          <p:nvPr/>
        </p:nvGraphicFramePr>
        <p:xfrm>
          <a:off x="4968850" y="2709775"/>
          <a:ext cx="4057675" cy="2047700"/>
        </p:xfrm>
        <a:graphic>
          <a:graphicData uri="http://schemas.openxmlformats.org/drawingml/2006/table">
            <a:tbl>
              <a:tblPr>
                <a:noFill/>
                <a:tableStyleId>{72D54E40-E331-4C5A-81BE-041A27906E2E}</a:tableStyleId>
              </a:tblPr>
              <a:tblGrid>
                <a:gridCol w="1014425">
                  <a:extLst>
                    <a:ext uri="{9D8B030D-6E8A-4147-A177-3AD203B41FA5}">
                      <a16:colId xmlns:a16="http://schemas.microsoft.com/office/drawing/2014/main" val="20000"/>
                    </a:ext>
                  </a:extLst>
                </a:gridCol>
                <a:gridCol w="1014425">
                  <a:extLst>
                    <a:ext uri="{9D8B030D-6E8A-4147-A177-3AD203B41FA5}">
                      <a16:colId xmlns:a16="http://schemas.microsoft.com/office/drawing/2014/main" val="20001"/>
                    </a:ext>
                  </a:extLst>
                </a:gridCol>
                <a:gridCol w="1135425">
                  <a:extLst>
                    <a:ext uri="{9D8B030D-6E8A-4147-A177-3AD203B41FA5}">
                      <a16:colId xmlns:a16="http://schemas.microsoft.com/office/drawing/2014/main" val="20002"/>
                    </a:ext>
                  </a:extLst>
                </a:gridCol>
                <a:gridCol w="893400">
                  <a:extLst>
                    <a:ext uri="{9D8B030D-6E8A-4147-A177-3AD203B41FA5}">
                      <a16:colId xmlns:a16="http://schemas.microsoft.com/office/drawing/2014/main" val="20003"/>
                    </a:ext>
                  </a:extLst>
                </a:gridCol>
              </a:tblGrid>
              <a:tr h="511925">
                <a:tc>
                  <a:txBody>
                    <a:bodyPr/>
                    <a:lstStyle/>
                    <a:p>
                      <a:pPr marL="0" lvl="0" indent="0" algn="l" rtl="0">
                        <a:spcBef>
                          <a:spcPts val="0"/>
                        </a:spcBef>
                        <a:spcAft>
                          <a:spcPts val="0"/>
                        </a:spcAft>
                        <a:buNone/>
                      </a:pPr>
                      <a:r>
                        <a:rPr lang="en" b="1"/>
                        <a:t>K</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b="1"/>
                        <a:t>RMSE</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b="1"/>
                        <a:t>R-squared</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b="1"/>
                        <a:t>MAE</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511925">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tc>
                  <a:txBody>
                    <a:bodyPr/>
                    <a:lstStyle/>
                    <a:p>
                      <a:pPr marL="0" lvl="0" indent="0" algn="l" rtl="0">
                        <a:spcBef>
                          <a:spcPts val="0"/>
                        </a:spcBef>
                        <a:spcAft>
                          <a:spcPts val="0"/>
                        </a:spcAft>
                        <a:buNone/>
                      </a:pPr>
                      <a:r>
                        <a:rPr lang="en"/>
                        <a:t>5.07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.718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3.21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extLst>
                  <a:ext uri="{0D108BD9-81ED-4DB2-BD59-A6C34878D82A}">
                    <a16:rowId xmlns:a16="http://schemas.microsoft.com/office/drawing/2014/main" val="10001"/>
                  </a:ext>
                </a:extLst>
              </a:tr>
              <a:tr h="511925">
                <a:tc>
                  <a:txBody>
                    <a:bodyPr/>
                    <a:lstStyle/>
                    <a:p>
                      <a:pPr marL="0" lvl="0" indent="0" algn="l" rtl="0">
                        <a:spcBef>
                          <a:spcPts val="0"/>
                        </a:spcBef>
                        <a:spcAft>
                          <a:spcPts val="0"/>
                        </a:spcAft>
                        <a:buNone/>
                      </a:pPr>
                      <a:r>
                        <a:rPr lang="en"/>
                        <a:t>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tc>
                  <a:txBody>
                    <a:bodyPr/>
                    <a:lstStyle/>
                    <a:p>
                      <a:pPr marL="0" lvl="0" indent="0" algn="l" rtl="0">
                        <a:spcBef>
                          <a:spcPts val="0"/>
                        </a:spcBef>
                        <a:spcAft>
                          <a:spcPts val="0"/>
                        </a:spcAft>
                        <a:buNone/>
                      </a:pPr>
                      <a:r>
                        <a:rPr lang="en"/>
                        <a:t>5.09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.719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3.23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extLst>
                  <a:ext uri="{0D108BD9-81ED-4DB2-BD59-A6C34878D82A}">
                    <a16:rowId xmlns:a16="http://schemas.microsoft.com/office/drawing/2014/main" val="10002"/>
                  </a:ext>
                </a:extLst>
              </a:tr>
              <a:tr h="511925">
                <a:tc>
                  <a:txBody>
                    <a:bodyPr/>
                    <a:lstStyle/>
                    <a:p>
                      <a:pPr marL="0" lvl="0" indent="0" algn="l" rtl="0">
                        <a:spcBef>
                          <a:spcPts val="0"/>
                        </a:spcBef>
                        <a:spcAft>
                          <a:spcPts val="0"/>
                        </a:spcAft>
                        <a:buNone/>
                      </a:pPr>
                      <a:r>
                        <a:rPr lang="en"/>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tc>
                  <a:txBody>
                    <a:bodyPr/>
                    <a:lstStyle/>
                    <a:p>
                      <a:pPr marL="0" lvl="0" indent="0" algn="l" rtl="0">
                        <a:spcBef>
                          <a:spcPts val="0"/>
                        </a:spcBef>
                        <a:spcAft>
                          <a:spcPts val="0"/>
                        </a:spcAft>
                        <a:buNone/>
                      </a:pPr>
                      <a:r>
                        <a:rPr lang="en"/>
                        <a:t>5.07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.729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l" rtl="0">
                        <a:spcBef>
                          <a:spcPts val="0"/>
                        </a:spcBef>
                        <a:spcAft>
                          <a:spcPts val="0"/>
                        </a:spcAft>
                        <a:buNone/>
                      </a:pPr>
                      <a:r>
                        <a:rPr lang="en"/>
                        <a:t>3.23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727650" y="1209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Comparison </a:t>
            </a:r>
            <a:endParaRPr/>
          </a:p>
        </p:txBody>
      </p:sp>
      <p:sp>
        <p:nvSpPr>
          <p:cNvPr id="177" name="Google Shape;177;p24"/>
          <p:cNvSpPr txBox="1">
            <a:spLocks noGrp="1"/>
          </p:cNvSpPr>
          <p:nvPr>
            <p:ph type="body" idx="1"/>
          </p:nvPr>
        </p:nvSpPr>
        <p:spPr>
          <a:xfrm>
            <a:off x="727650" y="3942650"/>
            <a:ext cx="6523200" cy="100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latin typeface="Times New Roman" panose="02020603050405020304" pitchFamily="18" charset="0"/>
                <a:cs typeface="Times New Roman" panose="02020603050405020304" pitchFamily="18" charset="0"/>
              </a:rPr>
              <a:t>All the models performed adequately well with an accuracy above 70%, the Linear Regression model was not a go predictor in using the mean to split the data. However the Radial SVM performed the best with an accuracy of 92.56% </a:t>
            </a:r>
            <a:endParaRPr sz="1400" dirty="0">
              <a:latin typeface="Times New Roman" panose="02020603050405020304" pitchFamily="18" charset="0"/>
              <a:cs typeface="Times New Roman" panose="02020603050405020304" pitchFamily="18" charset="0"/>
            </a:endParaRPr>
          </a:p>
        </p:txBody>
      </p:sp>
      <p:graphicFrame>
        <p:nvGraphicFramePr>
          <p:cNvPr id="178" name="Google Shape;178;p24"/>
          <p:cNvGraphicFramePr/>
          <p:nvPr/>
        </p:nvGraphicFramePr>
        <p:xfrm>
          <a:off x="749675" y="1739900"/>
          <a:ext cx="6942100" cy="1960250"/>
        </p:xfrm>
        <a:graphic>
          <a:graphicData uri="http://schemas.openxmlformats.org/drawingml/2006/table">
            <a:tbl>
              <a:tblPr>
                <a:noFill/>
                <a:tableStyleId>{3A4B125F-3465-4AF0-8867-D01FB16CDE76}</a:tableStyleId>
              </a:tblPr>
              <a:tblGrid>
                <a:gridCol w="1735525">
                  <a:extLst>
                    <a:ext uri="{9D8B030D-6E8A-4147-A177-3AD203B41FA5}">
                      <a16:colId xmlns:a16="http://schemas.microsoft.com/office/drawing/2014/main" val="20000"/>
                    </a:ext>
                  </a:extLst>
                </a:gridCol>
                <a:gridCol w="1735525">
                  <a:extLst>
                    <a:ext uri="{9D8B030D-6E8A-4147-A177-3AD203B41FA5}">
                      <a16:colId xmlns:a16="http://schemas.microsoft.com/office/drawing/2014/main" val="20001"/>
                    </a:ext>
                  </a:extLst>
                </a:gridCol>
                <a:gridCol w="1735525">
                  <a:extLst>
                    <a:ext uri="{9D8B030D-6E8A-4147-A177-3AD203B41FA5}">
                      <a16:colId xmlns:a16="http://schemas.microsoft.com/office/drawing/2014/main" val="20002"/>
                    </a:ext>
                  </a:extLst>
                </a:gridCol>
                <a:gridCol w="1735525">
                  <a:extLst>
                    <a:ext uri="{9D8B030D-6E8A-4147-A177-3AD203B41FA5}">
                      <a16:colId xmlns:a16="http://schemas.microsoft.com/office/drawing/2014/main" val="20003"/>
                    </a:ext>
                  </a:extLst>
                </a:gridCol>
              </a:tblGrid>
              <a:tr h="553650">
                <a:tc>
                  <a:txBody>
                    <a:bodyPr/>
                    <a:lstStyle/>
                    <a:p>
                      <a:pPr marL="0" lvl="0" indent="0" algn="ctr" rtl="0">
                        <a:spcBef>
                          <a:spcPts val="0"/>
                        </a:spcBef>
                        <a:spcAft>
                          <a:spcPts val="0"/>
                        </a:spcAft>
                        <a:buNone/>
                      </a:pPr>
                      <a:r>
                        <a:rPr lang="en" sz="1100" b="1"/>
                        <a:t>Model</a:t>
                      </a:r>
                      <a:endParaRPr sz="1100" b="1"/>
                    </a:p>
                  </a:txBody>
                  <a:tcPr marL="63500" marR="63500" marT="63500" marB="63500">
                    <a:solidFill>
                      <a:srgbClr val="4A86E8"/>
                    </a:solidFill>
                  </a:tcPr>
                </a:tc>
                <a:tc>
                  <a:txBody>
                    <a:bodyPr/>
                    <a:lstStyle/>
                    <a:p>
                      <a:pPr marL="0" lvl="0" indent="0" algn="ctr" rtl="0">
                        <a:spcBef>
                          <a:spcPts val="0"/>
                        </a:spcBef>
                        <a:spcAft>
                          <a:spcPts val="0"/>
                        </a:spcAft>
                        <a:buNone/>
                      </a:pPr>
                      <a:r>
                        <a:rPr lang="en" sz="1100" b="1"/>
                        <a:t>MSE</a:t>
                      </a:r>
                      <a:endParaRPr sz="1100" b="1"/>
                    </a:p>
                  </a:txBody>
                  <a:tcPr marL="63500" marR="63500" marT="63500" marB="63500">
                    <a:solidFill>
                      <a:srgbClr val="4A86E8"/>
                    </a:solidFill>
                  </a:tcPr>
                </a:tc>
                <a:tc>
                  <a:txBody>
                    <a:bodyPr/>
                    <a:lstStyle/>
                    <a:p>
                      <a:pPr marL="0" lvl="0" indent="0" algn="ctr" rtl="0">
                        <a:spcBef>
                          <a:spcPts val="0"/>
                        </a:spcBef>
                        <a:spcAft>
                          <a:spcPts val="0"/>
                        </a:spcAft>
                        <a:buNone/>
                      </a:pPr>
                      <a:r>
                        <a:rPr lang="en" sz="1100" b="1"/>
                        <a:t>RMSE</a:t>
                      </a:r>
                      <a:endParaRPr sz="1100" b="1"/>
                    </a:p>
                  </a:txBody>
                  <a:tcPr marL="63500" marR="63500" marT="63500" marB="63500">
                    <a:solidFill>
                      <a:srgbClr val="4A86E8"/>
                    </a:solidFill>
                  </a:tcPr>
                </a:tc>
                <a:tc>
                  <a:txBody>
                    <a:bodyPr/>
                    <a:lstStyle/>
                    <a:p>
                      <a:pPr marL="0" lvl="0" indent="0" algn="ctr" rtl="0">
                        <a:spcBef>
                          <a:spcPts val="0"/>
                        </a:spcBef>
                        <a:spcAft>
                          <a:spcPts val="0"/>
                        </a:spcAft>
                        <a:buNone/>
                      </a:pPr>
                      <a:r>
                        <a:rPr lang="en" sz="1100" b="1"/>
                        <a:t>Correlation accuracy</a:t>
                      </a:r>
                      <a:endParaRPr sz="1100" b="1"/>
                    </a:p>
                  </a:txBody>
                  <a:tcPr marL="63500" marR="63500" marT="63500" marB="63500">
                    <a:solidFill>
                      <a:srgbClr val="4A86E8"/>
                    </a:solidFill>
                  </a:tcPr>
                </a:tc>
                <a:extLst>
                  <a:ext uri="{0D108BD9-81ED-4DB2-BD59-A6C34878D82A}">
                    <a16:rowId xmlns:a16="http://schemas.microsoft.com/office/drawing/2014/main" val="10000"/>
                  </a:ext>
                </a:extLst>
              </a:tr>
              <a:tr h="351650">
                <a:tc>
                  <a:txBody>
                    <a:bodyPr/>
                    <a:lstStyle/>
                    <a:p>
                      <a:pPr marL="0" lvl="0" indent="0" algn="ctr" rtl="0">
                        <a:spcBef>
                          <a:spcPts val="0"/>
                        </a:spcBef>
                        <a:spcAft>
                          <a:spcPts val="0"/>
                        </a:spcAft>
                        <a:buNone/>
                      </a:pPr>
                      <a:r>
                        <a:rPr lang="en" sz="1100" b="1"/>
                        <a:t>Linear Regression</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23.44</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4.84</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80%</a:t>
                      </a:r>
                      <a:endParaRPr sz="1100" b="1"/>
                    </a:p>
                  </a:txBody>
                  <a:tcPr marL="63500" marR="63500" marT="63500" marB="63500">
                    <a:solidFill>
                      <a:srgbClr val="F3F3F3"/>
                    </a:solidFill>
                  </a:tcPr>
                </a:tc>
                <a:extLst>
                  <a:ext uri="{0D108BD9-81ED-4DB2-BD59-A6C34878D82A}">
                    <a16:rowId xmlns:a16="http://schemas.microsoft.com/office/drawing/2014/main" val="10001"/>
                  </a:ext>
                </a:extLst>
              </a:tr>
              <a:tr h="351650">
                <a:tc>
                  <a:txBody>
                    <a:bodyPr/>
                    <a:lstStyle/>
                    <a:p>
                      <a:pPr marL="0" lvl="0" indent="0" algn="ctr" rtl="0">
                        <a:spcBef>
                          <a:spcPts val="0"/>
                        </a:spcBef>
                        <a:spcAft>
                          <a:spcPts val="0"/>
                        </a:spcAft>
                        <a:buNone/>
                      </a:pPr>
                      <a:r>
                        <a:rPr lang="en" sz="1100" b="1" dirty="0"/>
                        <a:t>LInear SVM</a:t>
                      </a:r>
                      <a:endParaRPr sz="1100" b="1" dirty="0"/>
                    </a:p>
                  </a:txBody>
                  <a:tcPr marL="63500" marR="63500" marT="63500" marB="63500">
                    <a:solidFill>
                      <a:srgbClr val="F3F3F3"/>
                    </a:solidFill>
                  </a:tcPr>
                </a:tc>
                <a:tc>
                  <a:txBody>
                    <a:bodyPr/>
                    <a:lstStyle/>
                    <a:p>
                      <a:pPr marL="0" lvl="0" indent="0" algn="ctr" rtl="0">
                        <a:spcBef>
                          <a:spcPts val="0"/>
                        </a:spcBef>
                        <a:spcAft>
                          <a:spcPts val="0"/>
                        </a:spcAft>
                        <a:buNone/>
                      </a:pPr>
                      <a:r>
                        <a:rPr lang="en" sz="1100" b="1"/>
                        <a:t>23</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4.8</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86.3%</a:t>
                      </a:r>
                      <a:endParaRPr sz="1100" b="1"/>
                    </a:p>
                  </a:txBody>
                  <a:tcPr marL="63500" marR="63500" marT="63500" marB="63500">
                    <a:solidFill>
                      <a:srgbClr val="F3F3F3"/>
                    </a:solidFill>
                  </a:tcPr>
                </a:tc>
                <a:extLst>
                  <a:ext uri="{0D108BD9-81ED-4DB2-BD59-A6C34878D82A}">
                    <a16:rowId xmlns:a16="http://schemas.microsoft.com/office/drawing/2014/main" val="10002"/>
                  </a:ext>
                </a:extLst>
              </a:tr>
              <a:tr h="351650">
                <a:tc>
                  <a:txBody>
                    <a:bodyPr/>
                    <a:lstStyle/>
                    <a:p>
                      <a:pPr marL="0" lvl="0" indent="0" algn="ctr" rtl="0">
                        <a:spcBef>
                          <a:spcPts val="0"/>
                        </a:spcBef>
                        <a:spcAft>
                          <a:spcPts val="0"/>
                        </a:spcAft>
                        <a:buNone/>
                      </a:pPr>
                      <a:r>
                        <a:rPr lang="en" sz="1100" b="1" dirty="0"/>
                        <a:t>Radial SVM</a:t>
                      </a:r>
                      <a:endParaRPr sz="1100" b="1" dirty="0"/>
                    </a:p>
                  </a:txBody>
                  <a:tcPr marL="63500" marR="63500" marT="63500" marB="63500">
                    <a:solidFill>
                      <a:srgbClr val="F3F3F3"/>
                    </a:solidFill>
                  </a:tcPr>
                </a:tc>
                <a:tc>
                  <a:txBody>
                    <a:bodyPr/>
                    <a:lstStyle/>
                    <a:p>
                      <a:pPr marL="0" lvl="0" indent="0" algn="ctr" rtl="0">
                        <a:spcBef>
                          <a:spcPts val="0"/>
                        </a:spcBef>
                        <a:spcAft>
                          <a:spcPts val="0"/>
                        </a:spcAft>
                        <a:buNone/>
                      </a:pPr>
                      <a:r>
                        <a:rPr lang="en" sz="1100" b="1"/>
                        <a:t>8.4</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2.9</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92.56%</a:t>
                      </a:r>
                      <a:endParaRPr sz="1100" b="1"/>
                    </a:p>
                  </a:txBody>
                  <a:tcPr marL="63500" marR="63500" marT="63500" marB="63500">
                    <a:solidFill>
                      <a:srgbClr val="F3F3F3"/>
                    </a:solidFill>
                  </a:tcPr>
                </a:tc>
                <a:extLst>
                  <a:ext uri="{0D108BD9-81ED-4DB2-BD59-A6C34878D82A}">
                    <a16:rowId xmlns:a16="http://schemas.microsoft.com/office/drawing/2014/main" val="10003"/>
                  </a:ext>
                </a:extLst>
              </a:tr>
              <a:tr h="351650">
                <a:tc>
                  <a:txBody>
                    <a:bodyPr/>
                    <a:lstStyle/>
                    <a:p>
                      <a:pPr marL="0" lvl="0" indent="0" algn="ctr" rtl="0">
                        <a:spcBef>
                          <a:spcPts val="0"/>
                        </a:spcBef>
                        <a:spcAft>
                          <a:spcPts val="0"/>
                        </a:spcAft>
                        <a:buNone/>
                      </a:pPr>
                      <a:r>
                        <a:rPr lang="en" sz="1100" b="1"/>
                        <a:t>KNN</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19.7</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a:t>4.4</a:t>
                      </a:r>
                      <a:endParaRPr sz="1100" b="1"/>
                    </a:p>
                  </a:txBody>
                  <a:tcPr marL="63500" marR="63500" marT="63500" marB="63500">
                    <a:solidFill>
                      <a:srgbClr val="F3F3F3"/>
                    </a:solidFill>
                  </a:tcPr>
                </a:tc>
                <a:tc>
                  <a:txBody>
                    <a:bodyPr/>
                    <a:lstStyle/>
                    <a:p>
                      <a:pPr marL="0" lvl="0" indent="0" algn="ctr" rtl="0">
                        <a:spcBef>
                          <a:spcPts val="0"/>
                        </a:spcBef>
                        <a:spcAft>
                          <a:spcPts val="0"/>
                        </a:spcAft>
                        <a:buNone/>
                      </a:pPr>
                      <a:r>
                        <a:rPr lang="en" sz="1100" b="1" dirty="0"/>
                        <a:t>88%</a:t>
                      </a:r>
                      <a:endParaRPr sz="1100" b="1" dirty="0"/>
                    </a:p>
                  </a:txBody>
                  <a:tcPr marL="63500" marR="63500" marT="63500" marB="63500">
                    <a:solidFill>
                      <a:srgbClr val="F3F3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Data</a:t>
            </a:r>
            <a:endParaRPr/>
          </a:p>
        </p:txBody>
      </p:sp>
      <p:sp>
        <p:nvSpPr>
          <p:cNvPr id="184" name="Google Shape;184;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2000" dirty="0">
                <a:solidFill>
                  <a:schemeClr val="bg2"/>
                </a:solidFill>
                <a:latin typeface="Times New Roman" panose="02020603050405020304" pitchFamily="18" charset="0"/>
                <a:cs typeface="Times New Roman" panose="02020603050405020304" pitchFamily="18" charset="0"/>
              </a:rPr>
              <a:t>The data did not include details on all demographics in the Boston area</a:t>
            </a:r>
            <a:endParaRPr sz="2000" dirty="0">
              <a:solidFill>
                <a:schemeClr val="bg2"/>
              </a:solidFill>
              <a:latin typeface="Times New Roman" panose="02020603050405020304" pitchFamily="18" charset="0"/>
              <a:cs typeface="Times New Roman" panose="02020603050405020304" pitchFamily="18" charset="0"/>
            </a:endParaRPr>
          </a:p>
          <a:p>
            <a:pPr marL="457200" lvl="0" indent="-336550" algn="l" rtl="0">
              <a:spcBef>
                <a:spcPts val="0"/>
              </a:spcBef>
              <a:spcAft>
                <a:spcPts val="0"/>
              </a:spcAft>
              <a:buSzPts val="1700"/>
              <a:buChar char="●"/>
            </a:pPr>
            <a:r>
              <a:rPr lang="en" sz="2000" dirty="0">
                <a:solidFill>
                  <a:schemeClr val="bg2"/>
                </a:solidFill>
                <a:latin typeface="Times New Roman" panose="02020603050405020304" pitchFamily="18" charset="0"/>
                <a:cs typeface="Times New Roman" panose="02020603050405020304" pitchFamily="18" charset="0"/>
              </a:rPr>
              <a:t>Predictive models could have been improved with more details on city characteristics and employment data.</a:t>
            </a:r>
            <a:endParaRPr sz="2000" dirty="0">
              <a:solidFill>
                <a:schemeClr val="bg2"/>
              </a:solidFill>
              <a:latin typeface="Times New Roman" panose="02020603050405020304" pitchFamily="18" charset="0"/>
              <a:cs typeface="Times New Roman" panose="02020603050405020304" pitchFamily="18" charset="0"/>
            </a:endParaRPr>
          </a:p>
          <a:p>
            <a:pPr marL="457200" lvl="0" indent="-336550" algn="l" rtl="0">
              <a:spcBef>
                <a:spcPts val="0"/>
              </a:spcBef>
              <a:spcAft>
                <a:spcPts val="0"/>
              </a:spcAft>
              <a:buSzPts val="1700"/>
              <a:buChar char="●"/>
            </a:pPr>
            <a:r>
              <a:rPr lang="en" sz="2000" dirty="0">
                <a:solidFill>
                  <a:schemeClr val="bg2"/>
                </a:solidFill>
                <a:latin typeface="Times New Roman" panose="02020603050405020304" pitchFamily="18" charset="0"/>
                <a:cs typeface="Times New Roman" panose="02020603050405020304" pitchFamily="18" charset="0"/>
              </a:rPr>
              <a:t>The Boston data set is not current and economic and housing factors may have changed</a:t>
            </a:r>
            <a:endParaRPr sz="20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t>
            </a:r>
            <a:endParaRPr/>
          </a:p>
        </p:txBody>
      </p:sp>
      <p:sp>
        <p:nvSpPr>
          <p:cNvPr id="190" name="Google Shape;190;p26"/>
          <p:cNvSpPr txBox="1">
            <a:spLocks noGrp="1"/>
          </p:cNvSpPr>
          <p:nvPr>
            <p:ph type="body" idx="1"/>
          </p:nvPr>
        </p:nvSpPr>
        <p:spPr>
          <a:xfrm>
            <a:off x="729450" y="2078875"/>
            <a:ext cx="7688700" cy="24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00"/>
                </a:solidFill>
                <a:latin typeface="Times New Roman" panose="02020603050405020304" pitchFamily="18" charset="0"/>
                <a:ea typeface="Arial"/>
                <a:cs typeface="Times New Roman" panose="02020603050405020304" pitchFamily="18" charset="0"/>
                <a:sym typeface="Arial"/>
              </a:rPr>
              <a:t>The goal of this report was to determine the neighborhood attributes that best explained variation in house pricing. Various statistical techniques were used to eliminate predictors and extraneous observations. In examining the final model, one finds – quite reasonably – that house prices are higher in areas with lower crime and lower pupil-teacher ratios. House prices also tend to be higher closer to the Charles River, and houses with more rooms are pricier. This report is interested in the neighborhood attributes of houses, so the number of rooms is not an important predictor. The most interesting factors to consider are nitrogen oxide levels and distance to the main employment centers.</a:t>
            </a:r>
            <a:endParaRPr sz="14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None/>
            </a:pPr>
            <a:r>
              <a:rPr lang="en" sz="1400" dirty="0">
                <a:solidFill>
                  <a:srgbClr val="000000"/>
                </a:solidFill>
                <a:latin typeface="Times New Roman" panose="02020603050405020304" pitchFamily="18" charset="0"/>
                <a:ea typeface="Arial"/>
                <a:cs typeface="Times New Roman" panose="02020603050405020304" pitchFamily="18" charset="0"/>
                <a:sym typeface="Arial"/>
              </a:rPr>
              <a:t>On a concluding note, it is important to note that the data for this report was collected several decades ago. In the years since, there is no doubt that pollution levels have risen and it would be interesting to examine the ways in which that affects house pricing in Boston today.</a:t>
            </a:r>
            <a:endParaRPr sz="16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50650" y="480175"/>
            <a:ext cx="2610800" cy="2165050"/>
          </a:xfrm>
          <a:prstGeom prst="rect">
            <a:avLst/>
          </a:prstGeom>
          <a:noFill/>
          <a:ln>
            <a:noFill/>
          </a:ln>
        </p:spPr>
      </p:pic>
      <p:pic>
        <p:nvPicPr>
          <p:cNvPr id="93" name="Google Shape;93;p14"/>
          <p:cNvPicPr preferRelativeResize="0"/>
          <p:nvPr/>
        </p:nvPicPr>
        <p:blipFill>
          <a:blip r:embed="rId4">
            <a:alphaModFix/>
          </a:blip>
          <a:stretch>
            <a:fillRect/>
          </a:stretch>
        </p:blipFill>
        <p:spPr>
          <a:xfrm>
            <a:off x="2373925" y="1734825"/>
            <a:ext cx="4216549" cy="2544100"/>
          </a:xfrm>
          <a:prstGeom prst="rect">
            <a:avLst/>
          </a:prstGeom>
          <a:noFill/>
          <a:ln>
            <a:noFill/>
          </a:ln>
        </p:spPr>
      </p:pic>
      <p:pic>
        <p:nvPicPr>
          <p:cNvPr id="94" name="Google Shape;94;p14"/>
          <p:cNvPicPr preferRelativeResize="0"/>
          <p:nvPr/>
        </p:nvPicPr>
        <p:blipFill>
          <a:blip r:embed="rId5">
            <a:alphaModFix/>
          </a:blip>
          <a:stretch>
            <a:fillRect/>
          </a:stretch>
        </p:blipFill>
        <p:spPr>
          <a:xfrm>
            <a:off x="6590475" y="480175"/>
            <a:ext cx="2553524" cy="2303825"/>
          </a:xfrm>
          <a:prstGeom prst="rect">
            <a:avLst/>
          </a:prstGeom>
          <a:noFill/>
          <a:ln>
            <a:noFill/>
          </a:ln>
        </p:spPr>
      </p:pic>
      <p:pic>
        <p:nvPicPr>
          <p:cNvPr id="95" name="Google Shape;95;p14"/>
          <p:cNvPicPr preferRelativeResize="0"/>
          <p:nvPr/>
        </p:nvPicPr>
        <p:blipFill>
          <a:blip r:embed="rId6">
            <a:alphaModFix/>
          </a:blip>
          <a:stretch>
            <a:fillRect/>
          </a:stretch>
        </p:blipFill>
        <p:spPr>
          <a:xfrm>
            <a:off x="6590475" y="2784000"/>
            <a:ext cx="2553525" cy="2261100"/>
          </a:xfrm>
          <a:prstGeom prst="rect">
            <a:avLst/>
          </a:prstGeom>
          <a:noFill/>
          <a:ln>
            <a:noFill/>
          </a:ln>
        </p:spPr>
      </p:pic>
      <p:pic>
        <p:nvPicPr>
          <p:cNvPr id="96" name="Google Shape;96;p14"/>
          <p:cNvPicPr preferRelativeResize="0"/>
          <p:nvPr/>
        </p:nvPicPr>
        <p:blipFill>
          <a:blip r:embed="rId7">
            <a:alphaModFix/>
          </a:blip>
          <a:stretch>
            <a:fillRect/>
          </a:stretch>
        </p:blipFill>
        <p:spPr>
          <a:xfrm>
            <a:off x="2215650" y="4278925"/>
            <a:ext cx="4460550" cy="864575"/>
          </a:xfrm>
          <a:prstGeom prst="rect">
            <a:avLst/>
          </a:prstGeom>
          <a:noFill/>
          <a:ln>
            <a:noFill/>
          </a:ln>
        </p:spPr>
      </p:pic>
      <p:pic>
        <p:nvPicPr>
          <p:cNvPr id="97" name="Google Shape;97;p14"/>
          <p:cNvPicPr preferRelativeResize="0"/>
          <p:nvPr/>
        </p:nvPicPr>
        <p:blipFill>
          <a:blip r:embed="rId8">
            <a:alphaModFix/>
          </a:blip>
          <a:stretch>
            <a:fillRect/>
          </a:stretch>
        </p:blipFill>
        <p:spPr>
          <a:xfrm>
            <a:off x="50650" y="2690450"/>
            <a:ext cx="2323276" cy="2453050"/>
          </a:xfrm>
          <a:prstGeom prst="rect">
            <a:avLst/>
          </a:prstGeom>
          <a:noFill/>
          <a:ln>
            <a:noFill/>
          </a:ln>
        </p:spPr>
      </p:pic>
      <p:pic>
        <p:nvPicPr>
          <p:cNvPr id="98" name="Google Shape;98;p14"/>
          <p:cNvPicPr preferRelativeResize="0"/>
          <p:nvPr/>
        </p:nvPicPr>
        <p:blipFill>
          <a:blip r:embed="rId9">
            <a:alphaModFix/>
          </a:blip>
          <a:stretch>
            <a:fillRect/>
          </a:stretch>
        </p:blipFill>
        <p:spPr>
          <a:xfrm>
            <a:off x="2441750" y="480175"/>
            <a:ext cx="4148724" cy="125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855275" y="1449200"/>
            <a:ext cx="7364700" cy="1461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i="1" dirty="0">
                <a:latin typeface="Times New Roman" panose="02020603050405020304" pitchFamily="18" charset="0"/>
                <a:cs typeface="Times New Roman" panose="02020603050405020304" pitchFamily="18" charset="0"/>
              </a:rPr>
              <a:t>Research Question: </a:t>
            </a:r>
            <a:r>
              <a:rPr lang="en" sz="1200" i="1" dirty="0">
                <a:latin typeface="Times New Roman" panose="02020603050405020304" pitchFamily="18" charset="0"/>
                <a:cs typeface="Times New Roman" panose="02020603050405020304" pitchFamily="18" charset="0"/>
              </a:rPr>
              <a:t>Based on the crime, age of a home, access to highways, and the 11 other attributes how well can our logistics regression model, SVM, and K-means predict the attributes and value of the home. </a:t>
            </a:r>
            <a:endParaRPr dirty="0">
              <a:latin typeface="Times New Roman" panose="02020603050405020304" pitchFamily="18" charset="0"/>
              <a:cs typeface="Times New Roman" panose="02020603050405020304" pitchFamily="18" charset="0"/>
            </a:endParaRPr>
          </a:p>
        </p:txBody>
      </p:sp>
      <p:sp>
        <p:nvSpPr>
          <p:cNvPr id="104" name="Google Shape;104;p15"/>
          <p:cNvSpPr/>
          <p:nvPr/>
        </p:nvSpPr>
        <p:spPr>
          <a:xfrm>
            <a:off x="859950" y="3432950"/>
            <a:ext cx="7424100" cy="14610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i="1" dirty="0">
                <a:latin typeface="Times New Roman" panose="02020603050405020304" pitchFamily="18" charset="0"/>
                <a:cs typeface="Times New Roman" panose="02020603050405020304" pitchFamily="18" charset="0"/>
              </a:rPr>
              <a:t>Potential Solution:</a:t>
            </a:r>
            <a:r>
              <a:rPr lang="en" sz="1200" i="1" dirty="0">
                <a:latin typeface="Times New Roman" panose="02020603050405020304" pitchFamily="18" charset="0"/>
                <a:cs typeface="Times New Roman" panose="02020603050405020304" pitchFamily="18" charset="0"/>
              </a:rPr>
              <a:t> A potential solution is to use our static models to validate whether there is a correlation in the price of a house and the features of its city/town. Are residents willing to pay more for a home with better levels of oxygen (Nox variable) or for areas where the teacher pupil ratio is low. Using KNN, linear regression and SVM we’ll dive into the data for attributes that are highly correlated to determine how well we can predict the attributes of a Boston home based on the housing price. </a:t>
            </a:r>
            <a:endParaRPr sz="15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69450" y="606475"/>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 </a:t>
            </a:r>
            <a:endParaRPr dirty="0"/>
          </a:p>
        </p:txBody>
      </p:sp>
      <p:pic>
        <p:nvPicPr>
          <p:cNvPr id="110" name="Google Shape;110;p16"/>
          <p:cNvPicPr preferRelativeResize="0"/>
          <p:nvPr/>
        </p:nvPicPr>
        <p:blipFill>
          <a:blip r:embed="rId3">
            <a:alphaModFix/>
          </a:blip>
          <a:stretch>
            <a:fillRect/>
          </a:stretch>
        </p:blipFill>
        <p:spPr>
          <a:xfrm>
            <a:off x="0" y="1293375"/>
            <a:ext cx="4320850" cy="3273600"/>
          </a:xfrm>
          <a:prstGeom prst="rect">
            <a:avLst/>
          </a:prstGeom>
          <a:noFill/>
          <a:ln>
            <a:noFill/>
          </a:ln>
        </p:spPr>
      </p:pic>
      <p:pic>
        <p:nvPicPr>
          <p:cNvPr id="111" name="Google Shape;111;p16"/>
          <p:cNvPicPr preferRelativeResize="0"/>
          <p:nvPr/>
        </p:nvPicPr>
        <p:blipFill>
          <a:blip r:embed="rId4">
            <a:alphaModFix/>
          </a:blip>
          <a:stretch>
            <a:fillRect/>
          </a:stretch>
        </p:blipFill>
        <p:spPr>
          <a:xfrm>
            <a:off x="4515500" y="1161825"/>
            <a:ext cx="4473125" cy="3405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1494425" y="516025"/>
            <a:ext cx="58623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t>
            </a:r>
            <a:endParaRPr dirty="0"/>
          </a:p>
        </p:txBody>
      </p:sp>
      <p:sp>
        <p:nvSpPr>
          <p:cNvPr id="117" name="Google Shape;117;p17"/>
          <p:cNvSpPr txBox="1">
            <a:spLocks noGrp="1"/>
          </p:cNvSpPr>
          <p:nvPr>
            <p:ph type="body" idx="1"/>
          </p:nvPr>
        </p:nvSpPr>
        <p:spPr>
          <a:xfrm>
            <a:off x="3300875" y="1051225"/>
            <a:ext cx="2249400" cy="6989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bg2"/>
                </a:solidFill>
                <a:latin typeface="Times New Roman" panose="02020603050405020304" pitchFamily="18" charset="0"/>
                <a:cs typeface="Times New Roman" panose="02020603050405020304" pitchFamily="18" charset="0"/>
              </a:rPr>
              <a:t>506 Observations </a:t>
            </a:r>
            <a:endParaRPr sz="2000" b="1" dirty="0">
              <a:solidFill>
                <a:schemeClr val="bg2"/>
              </a:solidFill>
              <a:latin typeface="Times New Roman" panose="02020603050405020304" pitchFamily="18" charset="0"/>
              <a:cs typeface="Times New Roman" panose="02020603050405020304" pitchFamily="18" charset="0"/>
            </a:endParaRPr>
          </a:p>
          <a:p>
            <a:pPr marL="0" lvl="0" indent="0" algn="ctr" rtl="0">
              <a:spcBef>
                <a:spcPts val="1600"/>
              </a:spcBef>
              <a:spcAft>
                <a:spcPts val="1600"/>
              </a:spcAft>
              <a:buNone/>
            </a:pPr>
            <a:r>
              <a:rPr lang="en" sz="2000" b="1" dirty="0">
                <a:solidFill>
                  <a:schemeClr val="bg2"/>
                </a:solidFill>
                <a:latin typeface="Times New Roman" panose="02020603050405020304" pitchFamily="18" charset="0"/>
                <a:cs typeface="Times New Roman" panose="02020603050405020304" pitchFamily="18" charset="0"/>
              </a:rPr>
              <a:t>14 Variables </a:t>
            </a:r>
            <a:endParaRPr sz="2000" b="1" dirty="0">
              <a:solidFill>
                <a:schemeClr val="bg2"/>
              </a:solidFill>
              <a:latin typeface="Times New Roman" panose="02020603050405020304" pitchFamily="18" charset="0"/>
              <a:cs typeface="Times New Roman" panose="02020603050405020304" pitchFamily="18" charset="0"/>
            </a:endParaRPr>
          </a:p>
        </p:txBody>
      </p:sp>
      <p:sp>
        <p:nvSpPr>
          <p:cNvPr id="118" name="Google Shape;118;p17"/>
          <p:cNvSpPr txBox="1"/>
          <p:nvPr/>
        </p:nvSpPr>
        <p:spPr>
          <a:xfrm>
            <a:off x="101750" y="2595013"/>
            <a:ext cx="2159100" cy="15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Training </a:t>
            </a:r>
            <a:endParaRPr sz="2400" dirty="0">
              <a:latin typeface="Times New Roman" panose="02020603050405020304" pitchFamily="18" charset="0"/>
              <a:ea typeface="Lato"/>
              <a:cs typeface="Times New Roman" panose="02020603050405020304" pitchFamily="18" charset="0"/>
              <a:sym typeface="Lato"/>
            </a:endParaRPr>
          </a:p>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80% of data </a:t>
            </a:r>
            <a:endParaRPr sz="2400" dirty="0">
              <a:latin typeface="Times New Roman" panose="02020603050405020304" pitchFamily="18" charset="0"/>
              <a:ea typeface="Lato"/>
              <a:cs typeface="Times New Roman" panose="02020603050405020304" pitchFamily="18" charset="0"/>
              <a:sym typeface="Lato"/>
            </a:endParaRPr>
          </a:p>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404 Rows</a:t>
            </a:r>
            <a:endParaRPr sz="2400" dirty="0">
              <a:latin typeface="Times New Roman" panose="02020603050405020304" pitchFamily="18" charset="0"/>
              <a:ea typeface="Lato"/>
              <a:cs typeface="Times New Roman" panose="02020603050405020304" pitchFamily="18" charset="0"/>
              <a:sym typeface="Lato"/>
            </a:endParaRPr>
          </a:p>
        </p:txBody>
      </p:sp>
      <p:sp>
        <p:nvSpPr>
          <p:cNvPr id="119" name="Google Shape;119;p17"/>
          <p:cNvSpPr txBox="1"/>
          <p:nvPr/>
        </p:nvSpPr>
        <p:spPr>
          <a:xfrm>
            <a:off x="6799400" y="2583738"/>
            <a:ext cx="1989600" cy="16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Test</a:t>
            </a:r>
            <a:endParaRPr sz="2400" dirty="0">
              <a:latin typeface="Times New Roman" panose="02020603050405020304" pitchFamily="18" charset="0"/>
              <a:ea typeface="Lato"/>
              <a:cs typeface="Times New Roman" panose="02020603050405020304" pitchFamily="18" charset="0"/>
              <a:sym typeface="Lato"/>
            </a:endParaRPr>
          </a:p>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20% of data</a:t>
            </a:r>
            <a:endParaRPr sz="2400" dirty="0">
              <a:latin typeface="Times New Roman" panose="02020603050405020304" pitchFamily="18" charset="0"/>
              <a:ea typeface="Lato"/>
              <a:cs typeface="Times New Roman" panose="02020603050405020304" pitchFamily="18" charset="0"/>
              <a:sym typeface="Lato"/>
            </a:endParaRPr>
          </a:p>
          <a:p>
            <a:pPr marL="0" lvl="0" indent="0" algn="ctr" rtl="0">
              <a:spcBef>
                <a:spcPts val="0"/>
              </a:spcBef>
              <a:spcAft>
                <a:spcPts val="0"/>
              </a:spcAft>
              <a:buNone/>
            </a:pPr>
            <a:r>
              <a:rPr lang="en" sz="2400" dirty="0">
                <a:latin typeface="Times New Roman" panose="02020603050405020304" pitchFamily="18" charset="0"/>
                <a:ea typeface="Lato"/>
                <a:cs typeface="Times New Roman" panose="02020603050405020304" pitchFamily="18" charset="0"/>
                <a:sym typeface="Lato"/>
              </a:rPr>
              <a:t>102 Rows</a:t>
            </a:r>
            <a:endParaRPr sz="2400" dirty="0">
              <a:latin typeface="Times New Roman" panose="02020603050405020304" pitchFamily="18" charset="0"/>
              <a:ea typeface="Lato"/>
              <a:cs typeface="Times New Roman" panose="02020603050405020304" pitchFamily="18" charset="0"/>
              <a:sym typeface="Lato"/>
            </a:endParaRPr>
          </a:p>
        </p:txBody>
      </p:sp>
      <p:pic>
        <p:nvPicPr>
          <p:cNvPr id="120" name="Google Shape;120;p17"/>
          <p:cNvPicPr preferRelativeResize="0"/>
          <p:nvPr/>
        </p:nvPicPr>
        <p:blipFill>
          <a:blip r:embed="rId3">
            <a:alphaModFix/>
          </a:blip>
          <a:stretch>
            <a:fillRect/>
          </a:stretch>
        </p:blipFill>
        <p:spPr>
          <a:xfrm>
            <a:off x="2435038" y="2023490"/>
            <a:ext cx="4454824" cy="273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1814675" y="674300"/>
            <a:ext cx="49113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Variables Evaluated </a:t>
            </a:r>
            <a:endParaRPr dirty="0"/>
          </a:p>
        </p:txBody>
      </p:sp>
      <p:sp>
        <p:nvSpPr>
          <p:cNvPr id="126" name="Google Shape;126;p18"/>
          <p:cNvSpPr txBox="1"/>
          <p:nvPr/>
        </p:nvSpPr>
        <p:spPr>
          <a:xfrm>
            <a:off x="3662625" y="1413075"/>
            <a:ext cx="2464500" cy="18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7" name="Google Shape;127;p18"/>
          <p:cNvSpPr/>
          <p:nvPr/>
        </p:nvSpPr>
        <p:spPr>
          <a:xfrm>
            <a:off x="22675" y="1492275"/>
            <a:ext cx="2803500" cy="2294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      Characteristics </a:t>
            </a:r>
            <a:endParaRPr sz="1100" b="1" dirty="0">
              <a:latin typeface="Times New Roman" panose="02020603050405020304" pitchFamily="18" charset="0"/>
              <a:cs typeface="Times New Roman" panose="02020603050405020304" pitchFamily="18" charset="0"/>
            </a:endParaRPr>
          </a:p>
          <a:p>
            <a:pPr marL="0" lvl="0" indent="0" algn="ctr" rtl="0">
              <a:lnSpc>
                <a:spcPct val="115000"/>
              </a:lnSpc>
              <a:spcBef>
                <a:spcPts val="0"/>
              </a:spcBef>
              <a:spcAft>
                <a:spcPts val="0"/>
              </a:spcAft>
              <a:buNone/>
            </a:pPr>
            <a:r>
              <a:rPr lang="en" sz="1100" dirty="0">
                <a:latin typeface="Times New Roman" panose="02020603050405020304" pitchFamily="18" charset="0"/>
                <a:cs typeface="Times New Roman" panose="02020603050405020304" pitchFamily="18" charset="0"/>
              </a:rPr>
              <a:t> </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Age </a:t>
            </a:r>
            <a:r>
              <a:rPr lang="en" sz="1100" dirty="0">
                <a:latin typeface="Times New Roman" panose="02020603050405020304" pitchFamily="18" charset="0"/>
                <a:cs typeface="Times New Roman" panose="02020603050405020304" pitchFamily="18" charset="0"/>
              </a:rPr>
              <a:t>– the proportion of owner-occupied units built prior to 1940 </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RM-</a:t>
            </a:r>
            <a:r>
              <a:rPr lang="en" sz="1100" dirty="0">
                <a:latin typeface="Times New Roman" panose="02020603050405020304" pitchFamily="18" charset="0"/>
                <a:cs typeface="Times New Roman" panose="02020603050405020304" pitchFamily="18" charset="0"/>
              </a:rPr>
              <a:t> the average number of homes</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TAX</a:t>
            </a:r>
            <a:r>
              <a:rPr lang="en" sz="1100" dirty="0">
                <a:latin typeface="Times New Roman" panose="02020603050405020304" pitchFamily="18" charset="0"/>
                <a:cs typeface="Times New Roman" panose="02020603050405020304" pitchFamily="18" charset="0"/>
              </a:rPr>
              <a:t> – full value property tax rate per $10,000</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Medv </a:t>
            </a:r>
            <a:r>
              <a:rPr lang="en" sz="1100" dirty="0">
                <a:latin typeface="Times New Roman" panose="02020603050405020304" pitchFamily="18" charset="0"/>
                <a:cs typeface="Times New Roman" panose="02020603050405020304" pitchFamily="18" charset="0"/>
              </a:rPr>
              <a:t>– Median value of owner-occupied homes in $10,000</a:t>
            </a:r>
            <a:endParaRPr sz="1800" dirty="0">
              <a:latin typeface="Times New Roman" panose="02020603050405020304" pitchFamily="18" charset="0"/>
              <a:cs typeface="Times New Roman" panose="02020603050405020304" pitchFamily="18" charset="0"/>
            </a:endParaRPr>
          </a:p>
        </p:txBody>
      </p:sp>
      <p:sp>
        <p:nvSpPr>
          <p:cNvPr id="128" name="Google Shape;128;p18"/>
          <p:cNvSpPr/>
          <p:nvPr/>
        </p:nvSpPr>
        <p:spPr>
          <a:xfrm>
            <a:off x="2826175" y="1311300"/>
            <a:ext cx="3639900" cy="24756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                      City Characteristics </a:t>
            </a:r>
            <a:endParaRPr sz="1100"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en" sz="1100" dirty="0">
                <a:latin typeface="Times New Roman" panose="02020603050405020304" pitchFamily="18" charset="0"/>
                <a:cs typeface="Times New Roman" panose="02020603050405020304" pitchFamily="18" charset="0"/>
              </a:rPr>
              <a:t> </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ZN </a:t>
            </a:r>
            <a:r>
              <a:rPr lang="en" sz="1100" dirty="0">
                <a:latin typeface="Times New Roman" panose="02020603050405020304" pitchFamily="18" charset="0"/>
                <a:cs typeface="Times New Roman" panose="02020603050405020304" pitchFamily="18" charset="0"/>
              </a:rPr>
              <a:t>– Proportion of residential land zoned for lost over 25,000 sqft </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RAD </a:t>
            </a:r>
            <a:r>
              <a:rPr lang="en" sz="1100" dirty="0">
                <a:latin typeface="Times New Roman" panose="02020603050405020304" pitchFamily="18" charset="0"/>
                <a:cs typeface="Times New Roman" panose="02020603050405020304" pitchFamily="18" charset="0"/>
              </a:rPr>
              <a:t>– index of accessibility to radial highways</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CRIM </a:t>
            </a:r>
            <a:r>
              <a:rPr lang="en" sz="1100" dirty="0">
                <a:latin typeface="Times New Roman" panose="02020603050405020304" pitchFamily="18" charset="0"/>
                <a:cs typeface="Times New Roman" panose="02020603050405020304" pitchFamily="18" charset="0"/>
              </a:rPr>
              <a:t>– per capita crime rate by town </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DIS </a:t>
            </a:r>
            <a:r>
              <a:rPr lang="en" sz="1100" dirty="0">
                <a:latin typeface="Times New Roman" panose="02020603050405020304" pitchFamily="18" charset="0"/>
                <a:cs typeface="Times New Roman" panose="02020603050405020304" pitchFamily="18" charset="0"/>
              </a:rPr>
              <a:t>-weighted distances to five Boston employment centers</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INDUS </a:t>
            </a:r>
            <a:r>
              <a:rPr lang="en" sz="1100" dirty="0">
                <a:latin typeface="Times New Roman" panose="02020603050405020304" pitchFamily="18" charset="0"/>
                <a:cs typeface="Times New Roman" panose="02020603050405020304" pitchFamily="18" charset="0"/>
              </a:rPr>
              <a:t>– the proportion of non-retail business acres per town</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PTRATIO </a:t>
            </a:r>
            <a:r>
              <a:rPr lang="en" sz="1100" dirty="0">
                <a:latin typeface="Times New Roman" panose="02020603050405020304" pitchFamily="18" charset="0"/>
                <a:cs typeface="Times New Roman" panose="02020603050405020304" pitchFamily="18" charset="0"/>
              </a:rPr>
              <a:t>– pupil-teacher ratio by town</a:t>
            </a:r>
            <a:endParaRPr sz="1800" dirty="0">
              <a:latin typeface="Times New Roman" panose="02020603050405020304" pitchFamily="18" charset="0"/>
              <a:cs typeface="Times New Roman" panose="02020603050405020304" pitchFamily="18" charset="0"/>
            </a:endParaRPr>
          </a:p>
        </p:txBody>
      </p:sp>
      <p:sp>
        <p:nvSpPr>
          <p:cNvPr id="129" name="Google Shape;129;p18"/>
          <p:cNvSpPr/>
          <p:nvPr/>
        </p:nvSpPr>
        <p:spPr>
          <a:xfrm rot="-5400000">
            <a:off x="6595125" y="1329625"/>
            <a:ext cx="2330700" cy="2588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p:nvPr/>
        </p:nvSpPr>
        <p:spPr>
          <a:xfrm>
            <a:off x="6613025" y="1797400"/>
            <a:ext cx="2306100" cy="168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Demographic Characteristics </a:t>
            </a:r>
            <a:endParaRPr sz="1100"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B </a:t>
            </a:r>
            <a:r>
              <a:rPr lang="en" sz="1100" dirty="0">
                <a:latin typeface="Times New Roman" panose="02020603050405020304" pitchFamily="18" charset="0"/>
                <a:cs typeface="Times New Roman" panose="02020603050405020304" pitchFamily="18" charset="0"/>
              </a:rPr>
              <a:t>– 1000(Bk – 0.63)^2 where Bk is the proportion of blacks by town</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LSTAT</a:t>
            </a:r>
            <a:r>
              <a:rPr lang="en" sz="1100" dirty="0">
                <a:latin typeface="Times New Roman" panose="02020603050405020304" pitchFamily="18" charset="0"/>
                <a:cs typeface="Times New Roman" panose="02020603050405020304" pitchFamily="18" charset="0"/>
              </a:rPr>
              <a:t> - % lower status of the population</a:t>
            </a:r>
            <a:endParaRPr sz="1800" dirty="0">
              <a:latin typeface="Times New Roman" panose="02020603050405020304" pitchFamily="18" charset="0"/>
              <a:ea typeface="Lato"/>
              <a:cs typeface="Times New Roman" panose="02020603050405020304" pitchFamily="18" charset="0"/>
              <a:sym typeface="Lato"/>
            </a:endParaRPr>
          </a:p>
        </p:txBody>
      </p:sp>
      <p:sp>
        <p:nvSpPr>
          <p:cNvPr id="131" name="Google Shape;131;p18"/>
          <p:cNvSpPr/>
          <p:nvPr/>
        </p:nvSpPr>
        <p:spPr>
          <a:xfrm>
            <a:off x="2263950" y="3789325"/>
            <a:ext cx="4911300" cy="13317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                               Predictor characteristics </a:t>
            </a:r>
            <a:endParaRPr sz="1100" b="1"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b="1" dirty="0">
                <a:latin typeface="Times New Roman" panose="02020603050405020304" pitchFamily="18" charset="0"/>
                <a:cs typeface="Times New Roman" panose="02020603050405020304" pitchFamily="18" charset="0"/>
              </a:rPr>
              <a:t>CHAS </a:t>
            </a:r>
            <a:r>
              <a:rPr lang="en" sz="1100" dirty="0">
                <a:latin typeface="Times New Roman" panose="02020603050405020304" pitchFamily="18" charset="0"/>
                <a:cs typeface="Times New Roman" panose="02020603050405020304" pitchFamily="18" charset="0"/>
              </a:rPr>
              <a:t>– Charles river dummy variable</a:t>
            </a:r>
            <a:endParaRPr sz="11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1100" dirty="0">
                <a:latin typeface="Times New Roman" panose="02020603050405020304" pitchFamily="18" charset="0"/>
                <a:cs typeface="Times New Roman" panose="02020603050405020304" pitchFamily="18" charset="0"/>
              </a:rPr>
              <a:t>    </a:t>
            </a:r>
            <a:r>
              <a:rPr lang="en" sz="1100" b="1" dirty="0">
                <a:latin typeface="Times New Roman" panose="02020603050405020304" pitchFamily="18" charset="0"/>
                <a:cs typeface="Times New Roman" panose="02020603050405020304" pitchFamily="18" charset="0"/>
              </a:rPr>
              <a:t>NOX </a:t>
            </a:r>
            <a:r>
              <a:rPr lang="en" sz="1100" dirty="0">
                <a:latin typeface="Times New Roman" panose="02020603050405020304" pitchFamily="18" charset="0"/>
                <a:cs typeface="Times New Roman" panose="02020603050405020304" pitchFamily="18" charset="0"/>
              </a:rPr>
              <a:t>– nitric oxides concentration (parts per million) </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Evaluated </a:t>
            </a:r>
            <a:endParaRPr dirty="0"/>
          </a:p>
        </p:txBody>
      </p:sp>
      <p:sp>
        <p:nvSpPr>
          <p:cNvPr id="137" name="Google Shape;137;p19"/>
          <p:cNvSpPr/>
          <p:nvPr/>
        </p:nvSpPr>
        <p:spPr>
          <a:xfrm>
            <a:off x="214775" y="2023475"/>
            <a:ext cx="2498400" cy="274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latin typeface="Times New Roman" panose="02020603050405020304" pitchFamily="18" charset="0"/>
                <a:cs typeface="Times New Roman" panose="02020603050405020304" pitchFamily="18" charset="0"/>
              </a:rPr>
              <a:t>SVM</a:t>
            </a:r>
            <a:endParaRPr sz="15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5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1400"/>
              </a:spcBef>
              <a:spcAft>
                <a:spcPts val="0"/>
              </a:spcAft>
              <a:buSzPts val="1100"/>
              <a:buChar char="●"/>
            </a:pPr>
            <a:r>
              <a:rPr lang="en" sz="1100" dirty="0">
                <a:latin typeface="Times New Roman" panose="02020603050405020304" pitchFamily="18" charset="0"/>
                <a:cs typeface="Times New Roman" panose="02020603050405020304" pitchFamily="18" charset="0"/>
              </a:rPr>
              <a:t>Used R library (e1071) for svm function</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Model parameterized by mean of medv</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Radial and Linear kernel models were fit.</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Model parameters were tuned using the “caret” package</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Model variable created from linear model </a:t>
            </a:r>
            <a:endParaRPr sz="1100" dirty="0">
              <a:latin typeface="Times New Roman" panose="02020603050405020304" pitchFamily="18" charset="0"/>
              <a:cs typeface="Times New Roman" panose="02020603050405020304" pitchFamily="18" charset="0"/>
            </a:endParaRPr>
          </a:p>
          <a:p>
            <a:pPr marL="457200" lvl="0" indent="0" algn="l" rtl="0">
              <a:lnSpc>
                <a:spcPct val="115000"/>
              </a:lnSpc>
              <a:spcBef>
                <a:spcPts val="1400"/>
              </a:spcBef>
              <a:spcAft>
                <a:spcPts val="0"/>
              </a:spcAft>
              <a:buNone/>
            </a:pPr>
            <a:endParaRPr sz="900" dirty="0">
              <a:latin typeface="Times New Roman" panose="02020603050405020304" pitchFamily="18" charset="0"/>
              <a:cs typeface="Times New Roman" panose="02020603050405020304" pitchFamily="18" charset="0"/>
            </a:endParaRPr>
          </a:p>
          <a:p>
            <a:pPr marL="0" lvl="0" indent="0" algn="ctr" rtl="0">
              <a:spcBef>
                <a:spcPts val="1400"/>
              </a:spcBef>
              <a:spcAft>
                <a:spcPts val="0"/>
              </a:spcAft>
              <a:buNone/>
            </a:pPr>
            <a:endParaRPr sz="1100" dirty="0">
              <a:latin typeface="Times New Roman" panose="02020603050405020304" pitchFamily="18" charset="0"/>
              <a:cs typeface="Times New Roman" panose="02020603050405020304" pitchFamily="18" charset="0"/>
            </a:endParaRPr>
          </a:p>
        </p:txBody>
      </p:sp>
      <p:sp>
        <p:nvSpPr>
          <p:cNvPr id="138" name="Google Shape;138;p19"/>
          <p:cNvSpPr/>
          <p:nvPr/>
        </p:nvSpPr>
        <p:spPr>
          <a:xfrm>
            <a:off x="3125425" y="2023475"/>
            <a:ext cx="2498400" cy="274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KNN</a:t>
            </a:r>
            <a:endParaRPr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1400"/>
              </a:spcBef>
              <a:spcAft>
                <a:spcPts val="0"/>
              </a:spcAft>
              <a:buSzPts val="1100"/>
              <a:buChar char="●"/>
            </a:pPr>
            <a:r>
              <a:rPr lang="en" sz="1100" dirty="0">
                <a:latin typeface="Times New Roman" panose="02020603050405020304" pitchFamily="18" charset="0"/>
                <a:cs typeface="Times New Roman" panose="02020603050405020304" pitchFamily="18" charset="0"/>
              </a:rPr>
              <a:t>Used library (class) for knn function</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Model variables informed from logistic model.</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Model parameters were tuned using the “caret package</a:t>
            </a:r>
            <a:endParaRPr sz="1100" dirty="0">
              <a:latin typeface="Times New Roman" panose="02020603050405020304" pitchFamily="18" charset="0"/>
              <a:cs typeface="Times New Roman" panose="02020603050405020304" pitchFamily="18" charset="0"/>
            </a:endParaRPr>
          </a:p>
          <a:p>
            <a:pPr marL="457200" lvl="0" indent="-298450" algn="l" rtl="0">
              <a:lnSpc>
                <a:spcPct val="115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Optimal model was found by RMSE (</a:t>
            </a:r>
            <a:r>
              <a:rPr lang="en" sz="1050" b="1" dirty="0">
                <a:solidFill>
                  <a:srgbClr val="52565A"/>
                </a:solidFill>
                <a:latin typeface="Times New Roman" panose="02020603050405020304" pitchFamily="18" charset="0"/>
                <a:cs typeface="Times New Roman" panose="02020603050405020304" pitchFamily="18" charset="0"/>
              </a:rPr>
              <a:t>Root Mean Square Error) </a:t>
            </a:r>
            <a:endParaRPr sz="1100" dirty="0">
              <a:latin typeface="Times New Roman" panose="02020603050405020304" pitchFamily="18" charset="0"/>
              <a:cs typeface="Times New Roman" panose="02020603050405020304" pitchFamily="18" charset="0"/>
            </a:endParaRPr>
          </a:p>
          <a:p>
            <a:pPr marL="0" lvl="0" indent="0" algn="l" rtl="0">
              <a:lnSpc>
                <a:spcPct val="115000"/>
              </a:lnSpc>
              <a:spcBef>
                <a:spcPts val="140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ctr" rtl="0">
              <a:spcBef>
                <a:spcPts val="140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9" name="Google Shape;139;p19"/>
          <p:cNvSpPr/>
          <p:nvPr/>
        </p:nvSpPr>
        <p:spPr>
          <a:xfrm>
            <a:off x="6273500" y="2023475"/>
            <a:ext cx="2498400" cy="274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Linear Regression</a:t>
            </a:r>
          </a:p>
          <a:p>
            <a:pPr marL="0" lvl="0" indent="0" algn="ctr" rtl="0">
              <a:spcBef>
                <a:spcPts val="0"/>
              </a:spcBef>
              <a:spcAft>
                <a:spcPts val="0"/>
              </a:spcAft>
              <a:buNone/>
            </a:pPr>
            <a:endParaRPr lang="en" sz="11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457200" lvl="0" indent="-323850" algn="l" rtl="0">
              <a:lnSpc>
                <a:spcPct val="115000"/>
              </a:lnSpc>
              <a:spcBef>
                <a:spcPts val="0"/>
              </a:spcBef>
              <a:spcAft>
                <a:spcPts val="0"/>
              </a:spcAft>
              <a:buSzPts val="1500"/>
              <a:buChar char="●"/>
            </a:pPr>
            <a:r>
              <a:rPr lang="en" sz="1100" dirty="0">
                <a:latin typeface="Times New Roman" panose="02020603050405020304" pitchFamily="18" charset="0"/>
                <a:cs typeface="Times New Roman" panose="02020603050405020304" pitchFamily="18" charset="0"/>
              </a:rPr>
              <a:t>lm() function is inbuilt in R and no package is required.</a:t>
            </a:r>
            <a:endParaRPr sz="1100" dirty="0">
              <a:latin typeface="Times New Roman" panose="02020603050405020304" pitchFamily="18" charset="0"/>
              <a:cs typeface="Times New Roman" panose="02020603050405020304" pitchFamily="18" charset="0"/>
            </a:endParaRPr>
          </a:p>
          <a:p>
            <a:pPr marL="457200" lvl="0" indent="-323850" algn="l" rtl="0">
              <a:lnSpc>
                <a:spcPct val="115000"/>
              </a:lnSpc>
              <a:spcBef>
                <a:spcPts val="0"/>
              </a:spcBef>
              <a:spcAft>
                <a:spcPts val="0"/>
              </a:spcAft>
              <a:buSzPts val="1500"/>
              <a:buChar char="●"/>
            </a:pPr>
            <a:r>
              <a:rPr lang="en" sz="1100" dirty="0">
                <a:latin typeface="Times New Roman" panose="02020603050405020304" pitchFamily="18" charset="0"/>
                <a:cs typeface="Times New Roman" panose="02020603050405020304" pitchFamily="18" charset="0"/>
              </a:rPr>
              <a:t>regsubsets() function used to find best subset of 13 explanatory variables.</a:t>
            </a:r>
            <a:endParaRPr sz="1100" dirty="0">
              <a:latin typeface="Times New Roman" panose="02020603050405020304" pitchFamily="18" charset="0"/>
              <a:cs typeface="Times New Roman" panose="02020603050405020304" pitchFamily="18" charset="0"/>
            </a:endParaRPr>
          </a:p>
          <a:p>
            <a:pPr marL="457200" lvl="0" indent="-323850" algn="l" rtl="0">
              <a:lnSpc>
                <a:spcPct val="115000"/>
              </a:lnSpc>
              <a:spcBef>
                <a:spcPts val="0"/>
              </a:spcBef>
              <a:spcAft>
                <a:spcPts val="0"/>
              </a:spcAft>
              <a:buSzPts val="1500"/>
              <a:buChar char="●"/>
            </a:pPr>
            <a:r>
              <a:rPr lang="en" sz="1100" dirty="0">
                <a:latin typeface="Times New Roman" panose="02020603050405020304" pitchFamily="18" charset="0"/>
                <a:cs typeface="Times New Roman" panose="02020603050405020304" pitchFamily="18" charset="0"/>
              </a:rPr>
              <a:t>Model is tuned using backward, and forward selection</a:t>
            </a:r>
            <a:endParaRPr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685800" y="538650"/>
            <a:ext cx="44364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Linear Regression Model </a:t>
            </a:r>
            <a:endParaRPr dirty="0"/>
          </a:p>
        </p:txBody>
      </p:sp>
      <p:pic>
        <p:nvPicPr>
          <p:cNvPr id="145" name="Google Shape;145;p20"/>
          <p:cNvPicPr preferRelativeResize="0"/>
          <p:nvPr/>
        </p:nvPicPr>
        <p:blipFill>
          <a:blip r:embed="rId3">
            <a:alphaModFix/>
          </a:blip>
          <a:stretch>
            <a:fillRect/>
          </a:stretch>
        </p:blipFill>
        <p:spPr>
          <a:xfrm>
            <a:off x="321950" y="1288200"/>
            <a:ext cx="4740923" cy="3764851"/>
          </a:xfrm>
          <a:prstGeom prst="rect">
            <a:avLst/>
          </a:prstGeom>
          <a:noFill/>
          <a:ln>
            <a:noFill/>
          </a:ln>
        </p:spPr>
      </p:pic>
      <p:sp>
        <p:nvSpPr>
          <p:cNvPr id="146" name="Google Shape;146;p20"/>
          <p:cNvSpPr/>
          <p:nvPr/>
        </p:nvSpPr>
        <p:spPr>
          <a:xfrm>
            <a:off x="5799150" y="1073850"/>
            <a:ext cx="2939100" cy="1820100"/>
          </a:xfrm>
          <a:prstGeom prst="rect">
            <a:avLst/>
          </a:prstGeom>
          <a:solidFill>
            <a:srgbClr val="FF9900"/>
          </a:solid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latin typeface="Times New Roman" panose="02020603050405020304" pitchFamily="18" charset="0"/>
                <a:ea typeface="Lato"/>
                <a:cs typeface="Times New Roman" panose="02020603050405020304" pitchFamily="18" charset="0"/>
                <a:sym typeface="Lato"/>
              </a:rPr>
              <a:t>Interpretation: T values that are further away from 0 positively and negatively indicate that there is a relationship exist among the data fields. </a:t>
            </a:r>
            <a:endParaRPr sz="1300"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sz="1300" dirty="0">
                <a:latin typeface="Times New Roman" panose="02020603050405020304" pitchFamily="18" charset="0"/>
                <a:ea typeface="Lato"/>
                <a:cs typeface="Times New Roman" panose="02020603050405020304" pitchFamily="18" charset="0"/>
                <a:sym typeface="Lato"/>
              </a:rPr>
              <a:t>The t-values confirms the relationships the models identified as having a strong attribute to house values and conditions. </a:t>
            </a:r>
            <a:endParaRPr sz="1300" dirty="0">
              <a:highlight>
                <a:srgbClr val="FF9900"/>
              </a:highlight>
              <a:latin typeface="Times New Roman" panose="02020603050405020304" pitchFamily="18" charset="0"/>
              <a:cs typeface="Times New Roman" panose="02020603050405020304" pitchFamily="18" charset="0"/>
            </a:endParaRPr>
          </a:p>
        </p:txBody>
      </p:sp>
      <p:sp>
        <p:nvSpPr>
          <p:cNvPr id="147" name="Google Shape;147;p20"/>
          <p:cNvSpPr/>
          <p:nvPr/>
        </p:nvSpPr>
        <p:spPr>
          <a:xfrm>
            <a:off x="5799150" y="3255675"/>
            <a:ext cx="2939100" cy="1695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The Standard error can be interpreted as the distance our variables fall from the regression line. Significant variables that are close to the regression line are the populations of blacks in town and crime rate.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SVM Linear Kernel </a:t>
            </a:r>
            <a:endParaRPr dirty="0"/>
          </a:p>
        </p:txBody>
      </p:sp>
      <p:sp>
        <p:nvSpPr>
          <p:cNvPr id="153" name="Google Shape;153;p21"/>
          <p:cNvSpPr txBox="1">
            <a:spLocks noGrp="1"/>
          </p:cNvSpPr>
          <p:nvPr>
            <p:ph type="body" idx="1"/>
          </p:nvPr>
        </p:nvSpPr>
        <p:spPr>
          <a:xfrm>
            <a:off x="729450" y="2078875"/>
            <a:ext cx="38424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400" dirty="0">
                <a:solidFill>
                  <a:srgbClr val="000000"/>
                </a:solidFill>
                <a:latin typeface="Times New Roman" panose="02020603050405020304" pitchFamily="18" charset="0"/>
                <a:ea typeface="Arial"/>
                <a:cs typeface="Times New Roman" panose="02020603050405020304" pitchFamily="18" charset="0"/>
                <a:sym typeface="Arial"/>
              </a:rPr>
              <a:t>We fit the medv and lstat data on SVM by finding the best hyperplane that differentiates the data. </a:t>
            </a:r>
            <a:endParaRPr sz="1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400" dirty="0">
                <a:solidFill>
                  <a:srgbClr val="000000"/>
                </a:solidFill>
                <a:latin typeface="Times New Roman" panose="02020603050405020304" pitchFamily="18" charset="0"/>
                <a:ea typeface="Arial"/>
                <a:cs typeface="Times New Roman" panose="02020603050405020304" pitchFamily="18" charset="0"/>
                <a:sym typeface="Arial"/>
              </a:rPr>
              <a:t>The data is segregated based on the mean of medv and values of lstat are trained and tested to categorize the data.</a:t>
            </a:r>
            <a:endParaRPr sz="1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spcBef>
                <a:spcPts val="0"/>
              </a:spcBef>
              <a:spcAft>
                <a:spcPts val="0"/>
              </a:spcAft>
              <a:buClr>
                <a:srgbClr val="000000"/>
              </a:buClr>
              <a:buSzPts val="1100"/>
              <a:buFont typeface="Arial"/>
              <a:buChar char="●"/>
            </a:pPr>
            <a:r>
              <a:rPr lang="en" sz="1400" dirty="0">
                <a:solidFill>
                  <a:srgbClr val="000000"/>
                </a:solidFill>
                <a:latin typeface="Times New Roman" panose="02020603050405020304" pitchFamily="18" charset="0"/>
                <a:ea typeface="Arial"/>
                <a:cs typeface="Times New Roman" panose="02020603050405020304" pitchFamily="18" charset="0"/>
                <a:sym typeface="Arial"/>
              </a:rPr>
              <a:t>This we did for classification.</a:t>
            </a:r>
            <a:endParaRPr sz="1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154" name="Google Shape;154;p21"/>
          <p:cNvPicPr preferRelativeResize="0"/>
          <p:nvPr/>
        </p:nvPicPr>
        <p:blipFill>
          <a:blip r:embed="rId3">
            <a:alphaModFix/>
          </a:blip>
          <a:stretch>
            <a:fillRect/>
          </a:stretch>
        </p:blipFill>
        <p:spPr>
          <a:xfrm>
            <a:off x="5071925" y="491500"/>
            <a:ext cx="3971925" cy="2261100"/>
          </a:xfrm>
          <a:prstGeom prst="rect">
            <a:avLst/>
          </a:prstGeom>
          <a:noFill/>
          <a:ln>
            <a:noFill/>
          </a:ln>
        </p:spPr>
      </p:pic>
      <p:pic>
        <p:nvPicPr>
          <p:cNvPr id="155" name="Google Shape;155;p21"/>
          <p:cNvPicPr preferRelativeResize="0"/>
          <p:nvPr/>
        </p:nvPicPr>
        <p:blipFill>
          <a:blip r:embed="rId4">
            <a:alphaModFix/>
          </a:blip>
          <a:stretch>
            <a:fillRect/>
          </a:stretch>
        </p:blipFill>
        <p:spPr>
          <a:xfrm>
            <a:off x="5018228" y="2882400"/>
            <a:ext cx="4125771" cy="22611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1066</Words>
  <Application>Microsoft Office PowerPoint</Application>
  <PresentationFormat>On-screen Show (16:9)</PresentationFormat>
  <Paragraphs>130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Times New Roman</vt:lpstr>
      <vt:lpstr>Raleway</vt:lpstr>
      <vt:lpstr>Lato</vt:lpstr>
      <vt:lpstr>Arial</vt:lpstr>
      <vt:lpstr>Streamline</vt:lpstr>
      <vt:lpstr>Predicting Boston Housing attributes using Data Science Models  </vt:lpstr>
      <vt:lpstr>PowerPoint Presentation</vt:lpstr>
      <vt:lpstr>PowerPoint Presentation</vt:lpstr>
      <vt:lpstr>Data Visualization </vt:lpstr>
      <vt:lpstr>Data </vt:lpstr>
      <vt:lpstr>Variables Evaluated </vt:lpstr>
      <vt:lpstr>Models Evaluated </vt:lpstr>
      <vt:lpstr>Linear Regression Model </vt:lpstr>
      <vt:lpstr>SVM Linear Kernel </vt:lpstr>
      <vt:lpstr>SVM Radial Kernel </vt:lpstr>
      <vt:lpstr>KNN </vt:lpstr>
      <vt:lpstr>Model Comparison </vt:lpstr>
      <vt:lpstr>Limitations of Data</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Boston Housing attributes using Data Science Models  </dc:title>
  <cp:lastModifiedBy>Tanmay Gupta</cp:lastModifiedBy>
  <cp:revision>1</cp:revision>
  <dcterms:modified xsi:type="dcterms:W3CDTF">2021-01-22T05:05:09Z</dcterms:modified>
</cp:coreProperties>
</file>